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3.svg" ContentType="image/svg"/>
  <Override PartName="/ppt/media/image15.svg" ContentType="image/svg"/>
  <Override PartName="/ppt/media/image17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12" y="32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B21E3C0-7FC1-46AE-8BD5-78ECEEE577DB}" type="datetime1">
              <a:rPr lang="ko-KR" altLang="en-US"/>
              <a:pPr lvl="0">
                <a:defRPr/>
              </a:pPr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887C853-1999-4994-A0BB-62B2816D5FA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Calibri"/>
                <a:ea typeface="맑은 고딕"/>
                <a:cs typeface="Calibri"/>
              </a:rPr>
              <a:t>기존</a:t>
            </a:r>
            <a:r>
              <a:rPr lang="en-US" altLang="ko-KR">
                <a:latin typeface="Calibri"/>
                <a:ea typeface="맑은 고딕"/>
                <a:cs typeface="Calibri"/>
              </a:rPr>
              <a:t> 의류 공유 플랫폼이란 다른점 - 사용자간 "직거래" 강조</a:t>
            </a:r>
            <a:endParaRPr lang="en-US" altLang="ko-KR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87C853-1999-4994-A0BB-62B2816D5FA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2568D9-41CD-46BB-AFE9-F083103C8DA0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svg"  /><Relationship Id="rId4" Type="http://schemas.openxmlformats.org/officeDocument/2006/relationships/image" Target="../media/image14.png"  /><Relationship Id="rId5" Type="http://schemas.openxmlformats.org/officeDocument/2006/relationships/image" Target="../media/image15.svg"  /><Relationship Id="rId6" Type="http://schemas.openxmlformats.org/officeDocument/2006/relationships/image" Target="../media/image16.png"  /><Relationship Id="rId7" Type="http://schemas.openxmlformats.org/officeDocument/2006/relationships/image" Target="../media/image17.sv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3" descr="사람, 옷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81" y="-492"/>
            <a:ext cx="12194560" cy="6858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302" y="512060"/>
            <a:ext cx="4895538" cy="100224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NOCS </a:t>
            </a:r>
            <a:r>
              <a:rPr lang="en-US" altLang="ko-KR" sz="240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New / Old Clothes Share</a:t>
            </a:r>
            <a:endParaRPr lang="en-US" altLang="ko-KR" sz="2400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282" y="1843925"/>
            <a:ext cx="3393528" cy="4496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</a:rPr>
              <a:t>경북대 의류 공유 플랫폼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30391" y="1492241"/>
            <a:ext cx="11007468" cy="198360"/>
            <a:chOff x="1184532" y="1968491"/>
            <a:chExt cx="11007468" cy="19836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1184532" y="1968491"/>
              <a:ext cx="3843748" cy="198360"/>
            </a:xfrm>
            <a:prstGeom prst="rect">
              <a:avLst/>
            </a:prstGeom>
            <a:solidFill>
              <a:srgbClr val="f1e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67092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 명세서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0A322-CA35-4E6B-9E87-2362F48AF44A}"/>
              </a:ext>
            </a:extLst>
          </p:cNvPr>
          <p:cNvSpPr txBox="1"/>
          <p:nvPr/>
        </p:nvSpPr>
        <p:spPr>
          <a:xfrm>
            <a:off x="4004887" y="4744278"/>
            <a:ext cx="133882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내용입력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31B868-4D67-45CC-805D-D2B7BFE5AD8B}"/>
              </a:ext>
            </a:extLst>
          </p:cNvPr>
          <p:cNvSpPr/>
          <p:nvPr/>
        </p:nvSpPr>
        <p:spPr>
          <a:xfrm>
            <a:off x="720000" y="908631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FC4A0-D69A-44BE-9750-79DB45A92AE2}"/>
              </a:ext>
            </a:extLst>
          </p:cNvPr>
          <p:cNvSpPr txBox="1"/>
          <p:nvPr/>
        </p:nvSpPr>
        <p:spPr>
          <a:xfrm>
            <a:off x="641808" y="1041467"/>
            <a:ext cx="2750939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</a:t>
            </a:r>
            <a:r>
              <a:rPr lang="ko-KR" altLang="en-US" sz="23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70A97-941E-09D7-1D1F-72ABA43EFA38}"/>
              </a:ext>
            </a:extLst>
          </p:cNvPr>
          <p:cNvSpPr txBox="1"/>
          <p:nvPr/>
        </p:nvSpPr>
        <p:spPr>
          <a:xfrm>
            <a:off x="638205" y="2147491"/>
            <a:ext cx="11062886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ko-KR" altLang="en-US" sz="2000" spc="-150" dirty="0"/>
              <a:t>관리자와 고객(공유자, 피공유자) 총 3 종류의 사용자가 존재</a:t>
            </a:r>
          </a:p>
          <a:p>
            <a:pPr marL="342900" indent="-342900">
              <a:buFont typeface="Arial"/>
              <a:buChar char="•"/>
            </a:pPr>
            <a:endParaRPr lang="ko-KR" altLang="en-US" sz="2000" spc="-150" dirty="0"/>
          </a:p>
          <a:p>
            <a:pPr marL="342900" indent="-342900">
              <a:buFont typeface="Arial"/>
              <a:buChar char="•"/>
            </a:pPr>
            <a:r>
              <a:rPr lang="ko-KR" altLang="en-US" sz="2000" spc="-150" dirty="0"/>
              <a:t>관리자는 데이터베이스에 존재하는 계정을 이용,  고객은 학생증 인증으로 회원가입 가능</a:t>
            </a:r>
          </a:p>
          <a:p>
            <a:pPr marL="342900" indent="-342900">
              <a:buFont typeface="Arial"/>
              <a:buChar char="•"/>
            </a:pPr>
            <a:endParaRPr lang="ko-KR" altLang="en-US" sz="2000" spc="-150" dirty="0"/>
          </a:p>
          <a:p>
            <a:pPr marL="342900" indent="-342900">
              <a:buFont typeface="Arial"/>
              <a:buChar char="•"/>
            </a:pPr>
            <a:r>
              <a:rPr lang="ko-KR" altLang="en-US" sz="2000" spc="-150" dirty="0"/>
              <a:t>처음 로그인 화면에서 관리자 혹은 고객을 선택하여 로그인</a:t>
            </a:r>
          </a:p>
          <a:p>
            <a:pPr marL="342900" indent="-342900">
              <a:buFont typeface="Arial"/>
              <a:buChar char="•"/>
            </a:pPr>
            <a:endParaRPr lang="ko-KR" altLang="en-US" sz="2000" spc="-150" dirty="0"/>
          </a:p>
          <a:p>
            <a:pPr marL="342900" indent="-342900">
              <a:buFont typeface="Arial"/>
              <a:buChar char="•"/>
            </a:pPr>
            <a:r>
              <a:rPr lang="ko-KR" altLang="en-US" sz="2000" spc="-150" dirty="0"/>
              <a:t>로그인에 성공하면 공유 목록을 보여주는 웹 페이지로 자동 이동</a:t>
            </a:r>
          </a:p>
          <a:p>
            <a:pPr marL="342900" indent="-342900">
              <a:buFont typeface="Arial"/>
              <a:buChar char="•"/>
            </a:pPr>
            <a:endParaRPr lang="ko-KR" altLang="en-US" sz="2000" spc="-150" dirty="0"/>
          </a:p>
          <a:p>
            <a:pPr marL="342900" indent="-342900">
              <a:buFont typeface="Arial"/>
              <a:buChar char="•"/>
            </a:pPr>
            <a:r>
              <a:rPr lang="ko-KR" altLang="en-US" sz="2000" spc="-150" dirty="0"/>
              <a:t>고객(피공유자)은 공유 목록을 보여주는 웹 페이지에서 상품 검색 기능 이용</a:t>
            </a:r>
          </a:p>
          <a:p>
            <a:pPr marL="342900" indent="-342900">
              <a:buFont typeface="Arial"/>
              <a:buChar char="•"/>
            </a:pPr>
            <a:endParaRPr lang="ko-KR" altLang="en-US" sz="2000" spc="-150" dirty="0"/>
          </a:p>
          <a:p>
            <a:pPr marL="342900" indent="-342900">
              <a:buFont typeface="Arial"/>
              <a:buChar char="•"/>
            </a:pPr>
            <a:r>
              <a:rPr lang="ko-KR" altLang="en-US" sz="2000" spc="-150" dirty="0"/>
              <a:t>고객(공유자)은 공유하고자 하는 물품의 사진을 올려 물품 등록 가능</a:t>
            </a:r>
          </a:p>
          <a:p>
            <a:pPr marL="342900" indent="-342900">
              <a:buFont typeface="Arial"/>
              <a:buChar char="•"/>
            </a:pPr>
            <a:endParaRPr lang="ko-KR" altLang="en-US" sz="2000" spc="-150" dirty="0"/>
          </a:p>
          <a:p>
            <a:pPr marL="342900" indent="-342900">
              <a:buFont typeface="Arial"/>
              <a:buChar char="•"/>
            </a:pPr>
            <a:r>
              <a:rPr lang="ko-KR" altLang="en-US" sz="2000" spc="-150" dirty="0"/>
              <a:t>피공유자가 공유를 원하는 물품을 결정하면 공유자에게 알림을 보내 채팅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0542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67092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 명세서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31B868-4D67-45CC-805D-D2B7BFE5AD8B}"/>
              </a:ext>
            </a:extLst>
          </p:cNvPr>
          <p:cNvSpPr/>
          <p:nvPr/>
        </p:nvSpPr>
        <p:spPr>
          <a:xfrm>
            <a:off x="720000" y="908631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FC4A0-D69A-44BE-9750-79DB45A92AE2}"/>
              </a:ext>
            </a:extLst>
          </p:cNvPr>
          <p:cNvSpPr txBox="1"/>
          <p:nvPr/>
        </p:nvSpPr>
        <p:spPr>
          <a:xfrm>
            <a:off x="641808" y="1041467"/>
            <a:ext cx="2750939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</a:t>
            </a:r>
            <a:r>
              <a:rPr lang="ko-KR" altLang="en-US" sz="23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F71CAB6-9584-7164-6454-63403A2EE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8076"/>
              </p:ext>
            </p:extLst>
          </p:nvPr>
        </p:nvGraphicFramePr>
        <p:xfrm>
          <a:off x="787400" y="1854200"/>
          <a:ext cx="11137957" cy="430473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09685">
                  <a:extLst>
                    <a:ext uri="{9D8B030D-6E8A-4147-A177-3AD203B41FA5}">
                      <a16:colId xmlns:a16="http://schemas.microsoft.com/office/drawing/2014/main" val="248854771"/>
                    </a:ext>
                  </a:extLst>
                </a:gridCol>
                <a:gridCol w="3431806">
                  <a:extLst>
                    <a:ext uri="{9D8B030D-6E8A-4147-A177-3AD203B41FA5}">
                      <a16:colId xmlns:a16="http://schemas.microsoft.com/office/drawing/2014/main" val="2524746339"/>
                    </a:ext>
                  </a:extLst>
                </a:gridCol>
                <a:gridCol w="6596466">
                  <a:extLst>
                    <a:ext uri="{9D8B030D-6E8A-4147-A177-3AD203B41FA5}">
                      <a16:colId xmlns:a16="http://schemas.microsoft.com/office/drawing/2014/main" val="1088452868"/>
                    </a:ext>
                  </a:extLst>
                </a:gridCol>
              </a:tblGrid>
              <a:tr h="31364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af-ZA" sz="1100" b="0" dirty="0" err="1">
                          <a:solidFill>
                            <a:schemeClr val="tx1"/>
                          </a:solidFill>
                          <a:effectLst/>
                        </a:rPr>
                        <a:t>Login</a:t>
                      </a:r>
                      <a:endParaRPr lang="af-ZA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회원가입</a:t>
                      </a: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 학생증 인증을 통한 회원가입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관리자 승인 필요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148386"/>
                  </a:ext>
                </a:extLst>
              </a:tr>
              <a:tr h="30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로그인</a:t>
                      </a: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 만들어진 </a:t>
                      </a:r>
                      <a:r>
                        <a:rPr lang="af-ZA" sz="1100" b="0" dirty="0">
                          <a:solidFill>
                            <a:schemeClr val="tx1"/>
                          </a:solidFill>
                          <a:effectLst/>
                        </a:rPr>
                        <a:t>ID/</a:t>
                      </a:r>
                      <a:r>
                        <a:rPr lang="af-ZA" sz="1100" b="0" dirty="0" err="1">
                          <a:solidFill>
                            <a:schemeClr val="tx1"/>
                          </a:solidFill>
                          <a:effectLst/>
                        </a:rPr>
                        <a:t>Password</a:t>
                      </a:r>
                      <a:r>
                        <a:rPr lang="af-ZA" sz="110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</a:rPr>
                        <a:t>를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 통한 로그인</a:t>
                      </a: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6307"/>
                  </a:ext>
                </a:extLst>
              </a:tr>
              <a:tr h="30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유저 정보 관리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비밀번호 변경</a:t>
                      </a:r>
                      <a:r>
                        <a:rPr lang="en-US" altLang="ko-KR" sz="1100" dirty="0">
                          <a:effectLst/>
                        </a:rPr>
                        <a:t>, </a:t>
                      </a:r>
                      <a:r>
                        <a:rPr lang="ko-KR" altLang="en-US" sz="1100" dirty="0">
                          <a:effectLst/>
                        </a:rPr>
                        <a:t>계정 탈퇴 등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113615"/>
                  </a:ext>
                </a:extLst>
              </a:tr>
              <a:tr h="30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af-ZA" sz="1100" dirty="0">
                          <a:effectLst/>
                        </a:rPr>
                        <a:t>ID/</a:t>
                      </a:r>
                      <a:r>
                        <a:rPr lang="af-ZA" sz="1100" dirty="0" err="1">
                          <a:effectLst/>
                        </a:rPr>
                        <a:t>Password</a:t>
                      </a:r>
                      <a:r>
                        <a:rPr lang="af-ZA" sz="1100" dirty="0">
                          <a:effectLst/>
                        </a:rPr>
                        <a:t> </a:t>
                      </a:r>
                      <a:r>
                        <a:rPr lang="ko-KR" altLang="en-US" sz="1100" dirty="0">
                          <a:effectLst/>
                        </a:rPr>
                        <a:t>찾기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학번</a:t>
                      </a:r>
                      <a:r>
                        <a:rPr lang="en-US" altLang="ko-KR" sz="1100" dirty="0">
                          <a:effectLst/>
                        </a:rPr>
                        <a:t>, </a:t>
                      </a:r>
                      <a:r>
                        <a:rPr lang="ko-KR" altLang="en-US" sz="1100" dirty="0">
                          <a:effectLst/>
                        </a:rPr>
                        <a:t>이메일 인증으로 </a:t>
                      </a:r>
                      <a:r>
                        <a:rPr lang="af-ZA" sz="1100" dirty="0">
                          <a:effectLst/>
                        </a:rPr>
                        <a:t>ID/</a:t>
                      </a:r>
                      <a:r>
                        <a:rPr lang="af-ZA" sz="1100" dirty="0" err="1">
                          <a:effectLst/>
                        </a:rPr>
                        <a:t>Password</a:t>
                      </a:r>
                      <a:r>
                        <a:rPr lang="af-ZA" sz="1100" dirty="0">
                          <a:effectLst/>
                        </a:rPr>
                        <a:t> </a:t>
                      </a:r>
                      <a:r>
                        <a:rPr lang="ko-KR" altLang="en-US" sz="1100" dirty="0">
                          <a:effectLst/>
                        </a:rPr>
                        <a:t>찾기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757274"/>
                  </a:ext>
                </a:extLst>
              </a:tr>
              <a:tr h="30203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af-ZA" sz="1100" dirty="0">
                          <a:effectLst/>
                        </a:rPr>
                        <a:t>Admin</a:t>
                      </a:r>
                      <a:endParaRPr lang="af-ZA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관리자 채팅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100" dirty="0">
                          <a:effectLst/>
                        </a:rPr>
                        <a:t> 사용자와 관리자간 채팅 상담</a:t>
                      </a: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33394"/>
                  </a:ext>
                </a:extLst>
              </a:tr>
              <a:tr h="336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관리자 공지사항 페이지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공유 시 주의사항</a:t>
                      </a:r>
                      <a:r>
                        <a:rPr lang="en-US" altLang="ko-KR" sz="1100" dirty="0">
                          <a:effectLst/>
                        </a:rPr>
                        <a:t>, </a:t>
                      </a:r>
                      <a:r>
                        <a:rPr lang="ko-KR" altLang="en-US" sz="1100" dirty="0">
                          <a:effectLst/>
                        </a:rPr>
                        <a:t>및 공지사항 업로드 페이지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775229"/>
                  </a:ext>
                </a:extLst>
              </a:tr>
              <a:tr h="30203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af-ZA" sz="1100" dirty="0" err="1">
                          <a:effectLst/>
                        </a:rPr>
                        <a:t>User</a:t>
                      </a:r>
                      <a:endParaRPr lang="af-ZA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공유물품 메인 페이지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공유 물품의 사진과 간략한 설명이 노출되는 페이지</a:t>
                      </a: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22150"/>
                  </a:ext>
                </a:extLst>
              </a:tr>
              <a:tr h="30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종류별 공유물품 검색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사용자가 원하는 종류의 물품을 검색</a:t>
                      </a: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11324"/>
                  </a:ext>
                </a:extLst>
              </a:tr>
              <a:tr h="30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공유물품 상세설명 페이지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공유자가 올린 상세설명과 물품 사진</a:t>
                      </a:r>
                      <a:r>
                        <a:rPr lang="en-US" altLang="ko-KR" sz="1100" dirty="0">
                          <a:effectLst/>
                        </a:rPr>
                        <a:t>, </a:t>
                      </a:r>
                      <a:r>
                        <a:rPr lang="ko-KR" altLang="en-US" sz="1100" dirty="0">
                          <a:effectLst/>
                        </a:rPr>
                        <a:t>희망가격 개시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19334"/>
                  </a:ext>
                </a:extLst>
              </a:tr>
              <a:tr h="320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공유물품 결정 시 사용자 간 채팅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100" dirty="0">
                          <a:effectLst/>
                        </a:rPr>
                        <a:t> 사용자가 공유물품을 결정하면 공유자와 채팅 기능</a:t>
                      </a: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883130"/>
                  </a:ext>
                </a:extLst>
              </a:tr>
              <a:tr h="31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공유물품 등록 페이지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공유자가 물품을 등록하기 위해 사진과 상세설명 기재</a:t>
                      </a: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F1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97612"/>
                  </a:ext>
                </a:extLst>
              </a:tr>
              <a:tr h="30203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af-ZA" sz="1100" dirty="0" err="1">
                          <a:effectLst/>
                        </a:rPr>
                        <a:t>UserInfo</a:t>
                      </a:r>
                      <a:endParaRPr lang="af-ZA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사용자 신뢰도 정보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사용자의 신뢰도를 </a:t>
                      </a:r>
                      <a:r>
                        <a:rPr lang="ko-KR" altLang="en-US" sz="1100" dirty="0" err="1">
                          <a:effectLst/>
                        </a:rPr>
                        <a:t>거래평</a:t>
                      </a:r>
                      <a:r>
                        <a:rPr lang="en-US" altLang="ko-KR" sz="1100" dirty="0">
                          <a:effectLst/>
                        </a:rPr>
                        <a:t>, </a:t>
                      </a:r>
                      <a:r>
                        <a:rPr lang="ko-KR" altLang="en-US" sz="1100" dirty="0">
                          <a:effectLst/>
                        </a:rPr>
                        <a:t>거래내역을 바탕으로 표시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17334"/>
                  </a:ext>
                </a:extLst>
              </a:tr>
              <a:tr h="30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사용자 최근 공유 물품 사진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사용자의 최근 공유 물품에 대한 사진을 제공</a:t>
                      </a: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686711"/>
                  </a:ext>
                </a:extLst>
              </a:tr>
              <a:tr h="302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</a:rPr>
                        <a:t>사용자 최근 거래 내역</a:t>
                      </a:r>
                      <a:endParaRPr lang="ko-KR" altLang="en-US" sz="1100">
                        <a:effectLst/>
                      </a:endParaRPr>
                    </a:p>
                  </a:txBody>
                  <a:tcPr marL="9525" marR="9525" marT="9525" anchor="ctr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100" dirty="0">
                          <a:effectLst/>
                        </a:rPr>
                        <a:t> 사용자의 최근 거래 내역에 대한 정보를 제공</a:t>
                      </a:r>
                    </a:p>
                  </a:txBody>
                  <a:tcPr marL="9525" marR="9525" marT="9525" anchor="b">
                    <a:lnL w="28575">
                      <a:solidFill>
                        <a:schemeClr val="tx1"/>
                      </a:solidFill>
                    </a:lnL>
                    <a:lnR w="28575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710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31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29FBB-E63C-46A1-8A4D-199708E93A8B}"/>
              </a:ext>
            </a:extLst>
          </p:cNvPr>
          <p:cNvSpPr txBox="1"/>
          <p:nvPr/>
        </p:nvSpPr>
        <p:spPr>
          <a:xfrm>
            <a:off x="5069917" y="3136612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141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741680" y="1822027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740152" y="3456470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750719" y="5099836"/>
            <a:ext cx="576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862306" y="19253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862306" y="355980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874401" y="5203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F33CC-4D1E-4A21-9994-BCF310C53301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1438306" y="1894582"/>
            <a:ext cx="167866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프로젝트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1438305" y="3544491"/>
            <a:ext cx="222368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프로젝트 진행 계획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1450400" y="5187781"/>
            <a:ext cx="191590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요구사항 명세서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3" descr="벽, 랙, 커튼, 여러개이(가) 표시된 사진&#10;&#10;자동 생성된 설명">
            <a:extLst>
              <a:ext uri="{FF2B5EF4-FFF2-40B4-BE49-F238E27FC236}">
                <a16:creationId xmlns:a16="http://schemas.microsoft.com/office/drawing/2014/main" id="{B4B55817-024A-C6F1-4593-C2EFC1CD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49" y="-724"/>
            <a:ext cx="10276934" cy="68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317426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89FFE7-60E0-42B9-8CA2-2D8A55333630}"/>
              </a:ext>
            </a:extLst>
          </p:cNvPr>
          <p:cNvSpPr/>
          <p:nvPr/>
        </p:nvSpPr>
        <p:spPr>
          <a:xfrm>
            <a:off x="5827417" y="927100"/>
            <a:ext cx="5678783" cy="5200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4C7D90-00F7-4D88-817E-417E3078AA59}"/>
              </a:ext>
            </a:extLst>
          </p:cNvPr>
          <p:cNvSpPr txBox="1"/>
          <p:nvPr/>
        </p:nvSpPr>
        <p:spPr>
          <a:xfrm>
            <a:off x="6191995" y="2070007"/>
            <a:ext cx="5228112" cy="40483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pc="-150" dirty="0" err="1">
                <a:latin typeface="+mn-ea"/>
              </a:rPr>
              <a:t>빠르게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변화하는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트렌드</a:t>
            </a:r>
            <a:r>
              <a:rPr lang="en-US" altLang="ko-KR" spc="-150" dirty="0">
                <a:latin typeface="+mn-ea"/>
              </a:rPr>
              <a:t>,</a:t>
            </a:r>
            <a:endParaRPr lang="ko-KR" altLang="en-US"/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집에서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쌓여만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가는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옷들</a:t>
            </a:r>
            <a:r>
              <a:rPr lang="en-US" altLang="ko-KR" spc="-150" dirty="0">
                <a:latin typeface="+mn-ea"/>
              </a:rPr>
              <a:t>, </a:t>
            </a:r>
            <a:endParaRPr lang="ko-KR" altLang="en-US"/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그리고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계속해서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버려져가는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폐의류들</a:t>
            </a:r>
            <a:r>
              <a:rPr lang="en-US" altLang="ko-KR" spc="-150" dirty="0">
                <a:latin typeface="+mn-ea"/>
              </a:rPr>
              <a:t>. </a:t>
            </a:r>
            <a:endParaRPr lang="en-US"/>
          </a:p>
          <a:p>
            <a:pPr algn="just">
              <a:lnSpc>
                <a:spcPct val="120000"/>
              </a:lnSpc>
            </a:pPr>
            <a:endParaRPr lang="en-US" altLang="ko-KR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최근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환경문제에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대한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경각심이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높아지면서</a:t>
            </a:r>
            <a:r>
              <a:rPr lang="en-US" altLang="ko-KR" spc="-150" dirty="0">
                <a:latin typeface="+mn-ea"/>
              </a:rPr>
              <a:t>, </a:t>
            </a: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한번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생산</a:t>
            </a:r>
            <a:r>
              <a:rPr lang="en-US" altLang="ko-KR" spc="-150" dirty="0">
                <a:latin typeface="+mn-ea"/>
              </a:rPr>
              <a:t>, </a:t>
            </a:r>
            <a:r>
              <a:rPr lang="en-US" altLang="ko-KR" spc="-150" dirty="0" err="1">
                <a:latin typeface="+mn-ea"/>
              </a:rPr>
              <a:t>제도된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상품이</a:t>
            </a:r>
            <a:r>
              <a:rPr lang="en-US" altLang="ko-KR" spc="-150" dirty="0">
                <a:latin typeface="+mn-ea"/>
              </a:rPr>
              <a:t> 더 </a:t>
            </a:r>
            <a:r>
              <a:rPr lang="en-US" altLang="ko-KR" spc="-150" dirty="0" err="1">
                <a:latin typeface="+mn-ea"/>
              </a:rPr>
              <a:t>많이</a:t>
            </a:r>
            <a:r>
              <a:rPr lang="en-US" altLang="ko-KR" spc="-150" dirty="0">
                <a:latin typeface="+mn-ea"/>
              </a:rPr>
              <a:t>, 더 </a:t>
            </a:r>
            <a:r>
              <a:rPr lang="en-US" altLang="ko-KR" spc="-150" dirty="0" err="1">
                <a:latin typeface="+mn-ea"/>
              </a:rPr>
              <a:t>길게</a:t>
            </a:r>
            <a:r>
              <a:rPr lang="en-US" altLang="ko-KR" spc="-150" dirty="0">
                <a:latin typeface="+mn-ea"/>
              </a:rPr>
              <a:t> </a:t>
            </a:r>
            <a:endParaRPr lang="en-US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쓰일</a:t>
            </a:r>
            <a:r>
              <a:rPr lang="en-US" altLang="ko-KR" spc="-150" dirty="0">
                <a:latin typeface="+mn-ea"/>
              </a:rPr>
              <a:t> 수 </a:t>
            </a:r>
            <a:r>
              <a:rPr lang="en-US" altLang="ko-KR" spc="-150" dirty="0" err="1">
                <a:latin typeface="+mn-ea"/>
              </a:rPr>
              <a:t>있도록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탄소제로와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환경보호에</a:t>
            </a:r>
            <a:r>
              <a:rPr lang="en-US" altLang="ko-KR" spc="-150" dirty="0">
                <a:latin typeface="+mn-ea"/>
              </a:rPr>
              <a:t> </a:t>
            </a:r>
            <a:endParaRPr lang="en-US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앞장서자는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분위기가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고조되고</a:t>
            </a:r>
            <a:r>
              <a:rPr lang="en-US" altLang="ko-KR" spc="-150" dirty="0">
                <a:latin typeface="+mn-ea"/>
              </a:rPr>
              <a:t> </a:t>
            </a:r>
            <a:r>
              <a:rPr lang="en-US" altLang="ko-KR" spc="-150" dirty="0" err="1">
                <a:latin typeface="+mn-ea"/>
              </a:rPr>
              <a:t>있다</a:t>
            </a:r>
            <a:r>
              <a:rPr lang="en-US" altLang="ko-KR" spc="-150" dirty="0">
                <a:latin typeface="+mn-ea"/>
              </a:rPr>
              <a:t>.</a:t>
            </a:r>
            <a:endParaRPr lang="en-US"/>
          </a:p>
          <a:p>
            <a:pPr algn="just">
              <a:lnSpc>
                <a:spcPct val="120000"/>
              </a:lnSpc>
            </a:pPr>
            <a:endParaRPr lang="en-US" altLang="ko-KR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이러한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문제들을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해결할</a:t>
            </a:r>
            <a:r>
              <a:rPr lang="en-US" altLang="ko-KR" spc="-150" dirty="0">
                <a:latin typeface="+mn-ea"/>
              </a:rPr>
              <a:t> 수 </a:t>
            </a:r>
            <a:r>
              <a:rPr lang="en-US" altLang="ko-KR" spc="-150" dirty="0" err="1">
                <a:latin typeface="+mn-ea"/>
              </a:rPr>
              <a:t>있는</a:t>
            </a:r>
            <a:r>
              <a:rPr lang="en-US" altLang="ko-KR" spc="-150" dirty="0">
                <a:latin typeface="+mn-ea"/>
              </a:rPr>
              <a:t>  </a:t>
            </a:r>
            <a:r>
              <a:rPr lang="en-US" altLang="ko-KR" spc="-150" dirty="0" err="1">
                <a:latin typeface="+mn-ea"/>
              </a:rPr>
              <a:t>것이</a:t>
            </a:r>
            <a:endParaRPr lang="en-US" altLang="ko-KR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사용자간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의류를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공유하는</a:t>
            </a:r>
            <a:r>
              <a:rPr lang="en-US" altLang="ko-KR" spc="-150" dirty="0">
                <a:latin typeface="+mn-ea"/>
              </a:rPr>
              <a:t> C2C모델 </a:t>
            </a:r>
            <a:r>
              <a:rPr lang="en-US" altLang="ko-KR" spc="-150" dirty="0" err="1">
                <a:latin typeface="+mn-ea"/>
              </a:rPr>
              <a:t>플랫폼</a:t>
            </a:r>
            <a:endParaRPr lang="en-US" altLang="ko-KR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의류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공유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플랫폼이다</a:t>
            </a:r>
            <a:r>
              <a:rPr lang="en-US" altLang="ko-KR" spc="-150" dirty="0">
                <a:latin typeface="+mn-ea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8BF9F-E65E-49B4-803A-3E73E2656BE2}"/>
              </a:ext>
            </a:extLst>
          </p:cNvPr>
          <p:cNvSpPr txBox="1"/>
          <p:nvPr/>
        </p:nvSpPr>
        <p:spPr>
          <a:xfrm>
            <a:off x="6640287" y="1371742"/>
            <a:ext cx="364875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의류 공유</a:t>
            </a:r>
          </a:p>
        </p:txBody>
      </p:sp>
      <p:pic>
        <p:nvPicPr>
          <p:cNvPr id="17" name="그림 17" descr="실내, 천이(가) 표시된 사진&#10;&#10;자동 생성된 설명">
            <a:extLst>
              <a:ext uri="{FF2B5EF4-FFF2-40B4-BE49-F238E27FC236}">
                <a16:creationId xmlns:a16="http://schemas.microsoft.com/office/drawing/2014/main" id="{8FB1268A-3905-25D8-0B50-40BE137B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2779820"/>
            <a:ext cx="4310332" cy="2865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D322C4-4C10-5B66-F163-0F2D757919B0}"/>
              </a:ext>
            </a:extLst>
          </p:cNvPr>
          <p:cNvSpPr txBox="1"/>
          <p:nvPr/>
        </p:nvSpPr>
        <p:spPr>
          <a:xfrm>
            <a:off x="5991885" y="772474"/>
            <a:ext cx="7008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</a:t>
            </a:r>
            <a:endParaRPr lang="ko-KR" altLang="en-US" sz="1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C1BB5E-88A0-4522-8D6E-2F7E7F058E56}"/>
              </a:ext>
            </a:extLst>
          </p:cNvPr>
          <p:cNvSpPr/>
          <p:nvPr/>
        </p:nvSpPr>
        <p:spPr>
          <a:xfrm>
            <a:off x="720000" y="1158950"/>
            <a:ext cx="3354581" cy="1969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8CD5E1-6195-4E80-A5D7-F2DFE49F1200}"/>
              </a:ext>
            </a:extLst>
          </p:cNvPr>
          <p:cNvSpPr/>
          <p:nvPr/>
        </p:nvSpPr>
        <p:spPr>
          <a:xfrm>
            <a:off x="4429607" y="1158949"/>
            <a:ext cx="3354581" cy="1969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25C538-A6DC-4D97-BF69-7AB1D3810B4D}"/>
              </a:ext>
            </a:extLst>
          </p:cNvPr>
          <p:cNvSpPr/>
          <p:nvPr/>
        </p:nvSpPr>
        <p:spPr>
          <a:xfrm>
            <a:off x="8139214" y="1158948"/>
            <a:ext cx="3354581" cy="1969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AE86F-67DF-42B8-B3F0-CAFA9CEE8D02}"/>
              </a:ext>
            </a:extLst>
          </p:cNvPr>
          <p:cNvSpPr txBox="1"/>
          <p:nvPr/>
        </p:nvSpPr>
        <p:spPr>
          <a:xfrm>
            <a:off x="1558247" y="3244334"/>
            <a:ext cx="167808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pc="-150" dirty="0" err="1"/>
              <a:t>Rent</a:t>
            </a:r>
            <a:r>
              <a:rPr lang="ko-KR" altLang="en-US" spc="-150" dirty="0"/>
              <a:t> </a:t>
            </a:r>
            <a:r>
              <a:rPr lang="ko-KR" altLang="en-US" spc="-150" dirty="0" err="1"/>
              <a:t>the</a:t>
            </a:r>
            <a:r>
              <a:rPr lang="ko-KR" altLang="en-US" spc="-150" dirty="0"/>
              <a:t> </a:t>
            </a:r>
            <a:r>
              <a:rPr lang="ko-KR" altLang="en-US" spc="-150" dirty="0" err="1"/>
              <a:t>Runway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7D118-6B6B-4219-A9D0-DF91E000EA63}"/>
              </a:ext>
            </a:extLst>
          </p:cNvPr>
          <p:cNvSpPr txBox="1"/>
          <p:nvPr/>
        </p:nvSpPr>
        <p:spPr>
          <a:xfrm>
            <a:off x="5454315" y="3244334"/>
            <a:ext cx="130516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pc="-150" dirty="0" err="1"/>
              <a:t>클로젯</a:t>
            </a:r>
            <a:r>
              <a:rPr lang="ko-KR" altLang="en-US" spc="-150" dirty="0"/>
              <a:t> 셰어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4BD7B-5B1A-402E-87F1-F4927CAF1C79}"/>
              </a:ext>
            </a:extLst>
          </p:cNvPr>
          <p:cNvSpPr txBox="1"/>
          <p:nvPr/>
        </p:nvSpPr>
        <p:spPr>
          <a:xfrm>
            <a:off x="9512573" y="3244334"/>
            <a:ext cx="6078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pc="-150" dirty="0" err="1"/>
              <a:t>키플</a:t>
            </a:r>
          </a:p>
        </p:txBody>
      </p:sp>
      <p:pic>
        <p:nvPicPr>
          <p:cNvPr id="5" name="그림 18" descr="텍스트, 사람, 스크린샷, 다른이(가) 표시된 사진&#10;&#10;자동 생성된 설명">
            <a:extLst>
              <a:ext uri="{FF2B5EF4-FFF2-40B4-BE49-F238E27FC236}">
                <a16:creationId xmlns:a16="http://schemas.microsoft.com/office/drawing/2014/main" id="{F6C7BC09-E650-18D6-94D9-85F942AE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153861"/>
            <a:ext cx="3352800" cy="1972179"/>
          </a:xfrm>
          <a:prstGeom prst="rect">
            <a:avLst/>
          </a:prstGeom>
        </p:spPr>
      </p:pic>
      <p:pic>
        <p:nvPicPr>
          <p:cNvPr id="19" name="그림 19">
            <a:extLst>
              <a:ext uri="{FF2B5EF4-FFF2-40B4-BE49-F238E27FC236}">
                <a16:creationId xmlns:a16="http://schemas.microsoft.com/office/drawing/2014/main" id="{286A8690-A3E7-D52B-4E99-B08C258B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1151078"/>
            <a:ext cx="3416300" cy="1977743"/>
          </a:xfrm>
          <a:prstGeom prst="rect">
            <a:avLst/>
          </a:prstGeom>
        </p:spPr>
      </p:pic>
      <p:pic>
        <p:nvPicPr>
          <p:cNvPr id="20" name="그림 20">
            <a:extLst>
              <a:ext uri="{FF2B5EF4-FFF2-40B4-BE49-F238E27FC236}">
                <a16:creationId xmlns:a16="http://schemas.microsoft.com/office/drawing/2014/main" id="{FDE398C3-FF43-E14C-A5AC-9DE4513F5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0" y="1158750"/>
            <a:ext cx="3517900" cy="2076699"/>
          </a:xfrm>
          <a:prstGeom prst="rect">
            <a:avLst/>
          </a:prstGeom>
        </p:spPr>
      </p:pic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C129D924-5A15-9788-747B-CC31FE8A0A79}"/>
              </a:ext>
            </a:extLst>
          </p:cNvPr>
          <p:cNvSpPr/>
          <p:nvPr/>
        </p:nvSpPr>
        <p:spPr>
          <a:xfrm>
            <a:off x="2845066" y="4675077"/>
            <a:ext cx="6532525" cy="898746"/>
          </a:xfrm>
          <a:prstGeom prst="bracket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4CBF8E-634D-4A52-251D-BAE7C7892878}"/>
              </a:ext>
            </a:extLst>
          </p:cNvPr>
          <p:cNvSpPr txBox="1"/>
          <p:nvPr/>
        </p:nvSpPr>
        <p:spPr>
          <a:xfrm>
            <a:off x="4026629" y="4672052"/>
            <a:ext cx="410561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r>
              <a:rPr lang="en-US" altLang="ko-KR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간 "</a:t>
            </a:r>
            <a:r>
              <a:rPr lang="en-US" altLang="ko-KR" sz="3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직거래</a:t>
            </a:r>
            <a:r>
              <a:rPr lang="en-US" altLang="ko-KR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109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D7657-1BA4-4F6F-A7F9-5CB96ADFBAD8}"/>
              </a:ext>
            </a:extLst>
          </p:cNvPr>
          <p:cNvSpPr txBox="1"/>
          <p:nvPr/>
        </p:nvSpPr>
        <p:spPr>
          <a:xfrm>
            <a:off x="454256" y="3256855"/>
            <a:ext cx="426591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진행 계획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48EB-15D6-48A5-A531-97C07A0B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7" name="그림 7" descr="벽, 실내, 랙, 여러개이(가) 표시된 사진&#10;&#10;자동 생성된 설명">
            <a:extLst>
              <a:ext uri="{FF2B5EF4-FFF2-40B4-BE49-F238E27FC236}">
                <a16:creationId xmlns:a16="http://schemas.microsoft.com/office/drawing/2014/main" id="{8891E915-AF80-2677-C641-4334D776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1022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8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11816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진행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986938" y="1656688"/>
            <a:ext cx="2041451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986938" y="165668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25203-D2FB-4407-9772-119336F3939C}"/>
              </a:ext>
            </a:extLst>
          </p:cNvPr>
          <p:cNvSpPr/>
          <p:nvPr/>
        </p:nvSpPr>
        <p:spPr>
          <a:xfrm>
            <a:off x="9262613" y="1656688"/>
            <a:ext cx="2041451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3745496" y="1656688"/>
            <a:ext cx="2041451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6504054" y="1656688"/>
            <a:ext cx="2041451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FD08-CB2D-4596-8C50-311AFCEB9D5E}"/>
              </a:ext>
            </a:extLst>
          </p:cNvPr>
          <p:cNvSpPr txBox="1"/>
          <p:nvPr/>
        </p:nvSpPr>
        <p:spPr>
          <a:xfrm>
            <a:off x="3141216" y="23151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9308E-68D2-4442-9CF3-E226E1BCDA0D}"/>
              </a:ext>
            </a:extLst>
          </p:cNvPr>
          <p:cNvSpPr txBox="1"/>
          <p:nvPr/>
        </p:nvSpPr>
        <p:spPr>
          <a:xfrm>
            <a:off x="5953520" y="23659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E3CC7-69E8-4631-BE1A-1826C3C47811}"/>
              </a:ext>
            </a:extLst>
          </p:cNvPr>
          <p:cNvSpPr txBox="1"/>
          <p:nvPr/>
        </p:nvSpPr>
        <p:spPr>
          <a:xfrm>
            <a:off x="8668080" y="23151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1605627" y="1771659"/>
            <a:ext cx="77296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1주차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3745495" y="165668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4333853" y="1771659"/>
            <a:ext cx="85472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2주차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6504052" y="165668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6867254" y="1771659"/>
            <a:ext cx="112883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3,4,5주차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5F23B-8D0B-449F-B87E-66FB09B70518}"/>
              </a:ext>
            </a:extLst>
          </p:cNvPr>
          <p:cNvSpPr/>
          <p:nvPr/>
        </p:nvSpPr>
        <p:spPr>
          <a:xfrm>
            <a:off x="9262609" y="1656686"/>
            <a:ext cx="2041451" cy="604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24E6A-5682-46C8-9183-93CC5113A417}"/>
              </a:ext>
            </a:extLst>
          </p:cNvPr>
          <p:cNvSpPr txBox="1"/>
          <p:nvPr/>
        </p:nvSpPr>
        <p:spPr>
          <a:xfrm>
            <a:off x="9897116" y="1771659"/>
            <a:ext cx="77296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6주차</a:t>
            </a:r>
            <a:endParaRPr 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1410663" y="2575868"/>
            <a:ext cx="1682895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4105721" y="2575868"/>
            <a:ext cx="1682895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설문조사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6864280" y="2575868"/>
            <a:ext cx="1682895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프로토타입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F1AB5-2967-4065-AA58-D3212D1A3357}"/>
              </a:ext>
            </a:extLst>
          </p:cNvPr>
          <p:cNvSpPr txBox="1"/>
          <p:nvPr/>
        </p:nvSpPr>
        <p:spPr>
          <a:xfrm>
            <a:off x="9352986" y="2575868"/>
            <a:ext cx="1860695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&amp;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보안점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38CA66-CB98-BE32-E307-A6E38237507C}"/>
              </a:ext>
            </a:extLst>
          </p:cNvPr>
          <p:cNvSpPr/>
          <p:nvPr/>
        </p:nvSpPr>
        <p:spPr>
          <a:xfrm>
            <a:off x="2409337" y="4082387"/>
            <a:ext cx="2041451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FC0014-F41A-F82E-0DD7-29B922133B3C}"/>
              </a:ext>
            </a:extLst>
          </p:cNvPr>
          <p:cNvSpPr/>
          <p:nvPr/>
        </p:nvSpPr>
        <p:spPr>
          <a:xfrm>
            <a:off x="2409337" y="4069686"/>
            <a:ext cx="2041451" cy="604280"/>
          </a:xfrm>
          <a:prstGeom prst="rect">
            <a:avLst/>
          </a:prstGeom>
          <a:solidFill>
            <a:srgbClr val="AF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5EA2DE-BBEC-D6E8-2FC6-1022EFF2A315}"/>
              </a:ext>
            </a:extLst>
          </p:cNvPr>
          <p:cNvSpPr txBox="1"/>
          <p:nvPr/>
        </p:nvSpPr>
        <p:spPr>
          <a:xfrm>
            <a:off x="2850093" y="4184659"/>
            <a:ext cx="112883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7,8,9주차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9BF566-88F8-FE29-EA80-3E4E141C1D22}"/>
              </a:ext>
            </a:extLst>
          </p:cNvPr>
          <p:cNvSpPr txBox="1"/>
          <p:nvPr/>
        </p:nvSpPr>
        <p:spPr>
          <a:xfrm>
            <a:off x="2566363" y="5001567"/>
            <a:ext cx="2038495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A20527-C3DF-4535-CC96-913D8672A7CF}"/>
              </a:ext>
            </a:extLst>
          </p:cNvPr>
          <p:cNvSpPr txBox="1"/>
          <p:nvPr/>
        </p:nvSpPr>
        <p:spPr>
          <a:xfrm>
            <a:off x="1515615" y="47916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D215F3-6C47-20D8-18E0-D42B9B3541BA}"/>
              </a:ext>
            </a:extLst>
          </p:cNvPr>
          <p:cNvSpPr/>
          <p:nvPr/>
        </p:nvSpPr>
        <p:spPr>
          <a:xfrm>
            <a:off x="5341754" y="4074067"/>
            <a:ext cx="2041451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61B6672-1C62-3520-117D-695754DDA2DF}"/>
              </a:ext>
            </a:extLst>
          </p:cNvPr>
          <p:cNvSpPr/>
          <p:nvPr/>
        </p:nvSpPr>
        <p:spPr>
          <a:xfrm>
            <a:off x="5341753" y="4074065"/>
            <a:ext cx="2041451" cy="604280"/>
          </a:xfrm>
          <a:prstGeom prst="rect">
            <a:avLst/>
          </a:prstGeom>
          <a:solidFill>
            <a:srgbClr val="F1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511DA8-1777-300D-86FF-7AA7D63BF920}"/>
              </a:ext>
            </a:extLst>
          </p:cNvPr>
          <p:cNvSpPr txBox="1"/>
          <p:nvPr/>
        </p:nvSpPr>
        <p:spPr>
          <a:xfrm>
            <a:off x="5866793" y="4189038"/>
            <a:ext cx="98135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10주차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C20CB8-5EEB-5E8F-CEF3-8D4762464FB6}"/>
              </a:ext>
            </a:extLst>
          </p:cNvPr>
          <p:cNvSpPr txBox="1"/>
          <p:nvPr/>
        </p:nvSpPr>
        <p:spPr>
          <a:xfrm>
            <a:off x="6023858" y="4999816"/>
            <a:ext cx="1102637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테스팅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9A462-5071-5AD6-5895-1120643EDC7D}"/>
              </a:ext>
            </a:extLst>
          </p:cNvPr>
          <p:cNvSpPr txBox="1"/>
          <p:nvPr/>
        </p:nvSpPr>
        <p:spPr>
          <a:xfrm>
            <a:off x="4701563" y="47654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53533A-0387-1C2C-B9B7-1540705C499D}"/>
              </a:ext>
            </a:extLst>
          </p:cNvPr>
          <p:cNvSpPr/>
          <p:nvPr/>
        </p:nvSpPr>
        <p:spPr>
          <a:xfrm>
            <a:off x="8277674" y="4087205"/>
            <a:ext cx="2041451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81EA37-F475-49C7-3658-88A2DB635553}"/>
              </a:ext>
            </a:extLst>
          </p:cNvPr>
          <p:cNvSpPr/>
          <p:nvPr/>
        </p:nvSpPr>
        <p:spPr>
          <a:xfrm>
            <a:off x="8277672" y="4087203"/>
            <a:ext cx="2041451" cy="604280"/>
          </a:xfrm>
          <a:prstGeom prst="rect">
            <a:avLst/>
          </a:prstGeom>
          <a:solidFill>
            <a:srgbClr val="E68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27D96C-0C60-38C7-A16C-43C9E5C858B4}"/>
              </a:ext>
            </a:extLst>
          </p:cNvPr>
          <p:cNvSpPr txBox="1"/>
          <p:nvPr/>
        </p:nvSpPr>
        <p:spPr>
          <a:xfrm>
            <a:off x="8755488" y="4202176"/>
            <a:ext cx="89960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11주차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63B57E-D6DF-3C0F-6907-E58344BDE172}"/>
              </a:ext>
            </a:extLst>
          </p:cNvPr>
          <p:cNvSpPr txBox="1"/>
          <p:nvPr/>
        </p:nvSpPr>
        <p:spPr>
          <a:xfrm>
            <a:off x="8752200" y="5006385"/>
            <a:ext cx="1390795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BC073B-80B2-5AE2-5E73-48D3A0E3AF84}"/>
              </a:ext>
            </a:extLst>
          </p:cNvPr>
          <p:cNvSpPr txBox="1"/>
          <p:nvPr/>
        </p:nvSpPr>
        <p:spPr>
          <a:xfrm>
            <a:off x="7631322" y="472599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176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1C6E1-DEA6-4B59-9D3C-C93B9FA62F76}"/>
              </a:ext>
            </a:extLst>
          </p:cNvPr>
          <p:cNvSpPr txBox="1"/>
          <p:nvPr/>
        </p:nvSpPr>
        <p:spPr>
          <a:xfrm>
            <a:off x="454256" y="3256855"/>
            <a:ext cx="364875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요구사항 명세서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FEB499-3B1E-4A22-811E-50D60022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pic>
        <p:nvPicPr>
          <p:cNvPr id="5" name="그림 6" descr="실내, 줄무늬, 닫기, 패브릭이(가) 표시된 사진&#10;&#10;자동 생성된 설명">
            <a:extLst>
              <a:ext uri="{FF2B5EF4-FFF2-40B4-BE49-F238E27FC236}">
                <a16:creationId xmlns:a16="http://schemas.microsoft.com/office/drawing/2014/main" id="{0832840C-F58B-4163-5EE6-B9081A8FF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1027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6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77832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 명세서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0A322-CA35-4E6B-9E87-2362F48AF44A}"/>
              </a:ext>
            </a:extLst>
          </p:cNvPr>
          <p:cNvSpPr txBox="1"/>
          <p:nvPr/>
        </p:nvSpPr>
        <p:spPr>
          <a:xfrm>
            <a:off x="3983136" y="4744278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8CA71-C18D-464B-BE04-AB4D40574EC5}"/>
              </a:ext>
            </a:extLst>
          </p:cNvPr>
          <p:cNvSpPr txBox="1"/>
          <p:nvPr/>
        </p:nvSpPr>
        <p:spPr>
          <a:xfrm>
            <a:off x="6910392" y="4744278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C6A66-39CB-4D8C-8713-A752877A9D42}"/>
              </a:ext>
            </a:extLst>
          </p:cNvPr>
          <p:cNvSpPr txBox="1"/>
          <p:nvPr/>
        </p:nvSpPr>
        <p:spPr>
          <a:xfrm>
            <a:off x="5453044" y="2594247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pic>
        <p:nvPicPr>
          <p:cNvPr id="23" name="그래픽 1" descr="사용자 단색으로 채워진">
            <a:extLst>
              <a:ext uri="{FF2B5EF4-FFF2-40B4-BE49-F238E27FC236}">
                <a16:creationId xmlns:a16="http://schemas.microsoft.com/office/drawing/2014/main" id="{025F1CA3-A835-D55A-66C9-0A41F17A7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5300" y="3905250"/>
            <a:ext cx="2247900" cy="2247900"/>
          </a:xfrm>
          <a:prstGeom prst="rect">
            <a:avLst/>
          </a:prstGeom>
        </p:spPr>
      </p:pic>
      <p:pic>
        <p:nvPicPr>
          <p:cNvPr id="24" name="그래픽 2" descr="사용자 단색으로 채워진">
            <a:extLst>
              <a:ext uri="{FF2B5EF4-FFF2-40B4-BE49-F238E27FC236}">
                <a16:creationId xmlns:a16="http://schemas.microsoft.com/office/drawing/2014/main" id="{3BAAD13A-EFCC-77F6-E104-6782F4380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3938" y="704850"/>
            <a:ext cx="2247900" cy="2247900"/>
          </a:xfrm>
          <a:prstGeom prst="rect">
            <a:avLst/>
          </a:prstGeom>
        </p:spPr>
      </p:pic>
      <p:pic>
        <p:nvPicPr>
          <p:cNvPr id="25" name="그래픽 3" descr="사용자 단색으로 채워진">
            <a:extLst>
              <a:ext uri="{FF2B5EF4-FFF2-40B4-BE49-F238E27FC236}">
                <a16:creationId xmlns:a16="http://schemas.microsoft.com/office/drawing/2014/main" id="{880DA92C-DB6A-96C8-FB9D-AAE59556E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2575" y="3905250"/>
            <a:ext cx="2247900" cy="224790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38D02F9-9B45-7474-A88D-9E8D745B9F58}"/>
              </a:ext>
            </a:extLst>
          </p:cNvPr>
          <p:cNvCxnSpPr>
            <a:cxnSpLocks/>
          </p:cNvCxnSpPr>
          <p:nvPr/>
        </p:nvCxnSpPr>
        <p:spPr>
          <a:xfrm>
            <a:off x="6906402" y="2669066"/>
            <a:ext cx="1883034" cy="151986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6F317D-316A-961E-3CE9-7F3F023B78FC}"/>
              </a:ext>
            </a:extLst>
          </p:cNvPr>
          <p:cNvCxnSpPr>
            <a:cxnSpLocks/>
          </p:cNvCxnSpPr>
          <p:nvPr/>
        </p:nvCxnSpPr>
        <p:spPr>
          <a:xfrm flipH="1">
            <a:off x="3217557" y="2696122"/>
            <a:ext cx="1791816" cy="167942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B18806C-AE90-1950-024F-3A9D63A4170F}"/>
              </a:ext>
            </a:extLst>
          </p:cNvPr>
          <p:cNvCxnSpPr>
            <a:cxnSpLocks/>
          </p:cNvCxnSpPr>
          <p:nvPr/>
        </p:nvCxnSpPr>
        <p:spPr>
          <a:xfrm>
            <a:off x="3661287" y="5813640"/>
            <a:ext cx="452900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D38CF0-E06F-A403-12F0-1223A316B8AA}"/>
              </a:ext>
            </a:extLst>
          </p:cNvPr>
          <p:cNvSpPr/>
          <p:nvPr/>
        </p:nvSpPr>
        <p:spPr>
          <a:xfrm>
            <a:off x="720000" y="1099131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D32FF-DC87-560E-7BF4-3B4EF04EFF9C}"/>
              </a:ext>
            </a:extLst>
          </p:cNvPr>
          <p:cNvSpPr txBox="1"/>
          <p:nvPr/>
        </p:nvSpPr>
        <p:spPr>
          <a:xfrm>
            <a:off x="819608" y="1231967"/>
            <a:ext cx="2433439" cy="4462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3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3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</a:t>
            </a:r>
          </a:p>
        </p:txBody>
      </p:sp>
      <p:sp>
        <p:nvSpPr>
          <p:cNvPr id="6" name="テキスト ボックス 17">
            <a:extLst>
              <a:ext uri="{FF2B5EF4-FFF2-40B4-BE49-F238E27FC236}">
                <a16:creationId xmlns:a16="http://schemas.microsoft.com/office/drawing/2014/main" id="{7081354C-33EA-9C4D-D8BE-954A7B35F4DD}"/>
              </a:ext>
            </a:extLst>
          </p:cNvPr>
          <p:cNvSpPr txBox="1"/>
          <p:nvPr/>
        </p:nvSpPr>
        <p:spPr>
          <a:xfrm>
            <a:off x="5518449" y="2718575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+mn-ea"/>
              </a:rPr>
              <a:t>운영자</a:t>
            </a:r>
          </a:p>
        </p:txBody>
      </p:sp>
      <p:sp>
        <p:nvSpPr>
          <p:cNvPr id="32" name="テキスト ボックス 17">
            <a:extLst>
              <a:ext uri="{FF2B5EF4-FFF2-40B4-BE49-F238E27FC236}">
                <a16:creationId xmlns:a16="http://schemas.microsoft.com/office/drawing/2014/main" id="{82F1BF77-3310-CA13-5226-135732A72522}"/>
              </a:ext>
            </a:extLst>
          </p:cNvPr>
          <p:cNvSpPr txBox="1"/>
          <p:nvPr/>
        </p:nvSpPr>
        <p:spPr>
          <a:xfrm>
            <a:off x="2241848" y="5969774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+mn-ea"/>
              </a:rPr>
              <a:t>사용자</a:t>
            </a:r>
          </a:p>
        </p:txBody>
      </p:sp>
      <p:sp>
        <p:nvSpPr>
          <p:cNvPr id="33" name="テキスト ボックス 17">
            <a:extLst>
              <a:ext uri="{FF2B5EF4-FFF2-40B4-BE49-F238E27FC236}">
                <a16:creationId xmlns:a16="http://schemas.microsoft.com/office/drawing/2014/main" id="{B8F3ADE0-D572-CC84-0F75-3AB00B71AA6A}"/>
              </a:ext>
            </a:extLst>
          </p:cNvPr>
          <p:cNvSpPr txBox="1"/>
          <p:nvPr/>
        </p:nvSpPr>
        <p:spPr>
          <a:xfrm>
            <a:off x="8795047" y="5969773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latin typeface="+mn-ea"/>
              </a:rPr>
              <a:t>사용자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C30C8-5A2F-B2AB-B63B-B90A0A8F5354}"/>
              </a:ext>
            </a:extLst>
          </p:cNvPr>
          <p:cNvSpPr txBox="1"/>
          <p:nvPr/>
        </p:nvSpPr>
        <p:spPr>
          <a:xfrm>
            <a:off x="4716269" y="4949258"/>
            <a:ext cx="246977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사용자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간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채팅</a:t>
            </a:r>
          </a:p>
          <a:p>
            <a:pPr marL="285750" indent="-285750" algn="just">
              <a:buFont typeface="Arial"/>
              <a:buChar char="•"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사용자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간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직거래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BD3B52-53F5-2E05-B6F9-F95C84598638}"/>
              </a:ext>
            </a:extLst>
          </p:cNvPr>
          <p:cNvSpPr txBox="1"/>
          <p:nvPr/>
        </p:nvSpPr>
        <p:spPr>
          <a:xfrm>
            <a:off x="1287268" y="2714057"/>
            <a:ext cx="2812676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본인확인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학생증확인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 algn="just">
              <a:buFont typeface="Arial"/>
              <a:buChar char="•"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상대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사용자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정보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제공</a:t>
            </a:r>
            <a:br>
              <a:rPr lang="en-US" dirty="0"/>
            </a:b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신뢰도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최근거래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개인정보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 algn="just">
              <a:buFont typeface="Arial"/>
              <a:buChar char="•"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공유의류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사진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관리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의류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파손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시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일부배상</a:t>
            </a:r>
          </a:p>
          <a:p>
            <a:pPr marL="285750" indent="-285750" algn="just">
              <a:buFont typeface="Arial"/>
              <a:buChar char="•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BA671B-0231-B811-EB3E-2F51799EC85B}"/>
              </a:ext>
            </a:extLst>
          </p:cNvPr>
          <p:cNvSpPr txBox="1"/>
          <p:nvPr/>
        </p:nvSpPr>
        <p:spPr>
          <a:xfrm>
            <a:off x="8602468" y="3133157"/>
            <a:ext cx="2812676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운영자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문의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채팅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사용자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간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직거래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중개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752</ep:Words>
  <ep:PresentationFormat>와이드스크린</ep:PresentationFormat>
  <ep:Paragraphs>189</ep:Paragraphs>
  <ep:Slides>12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테마</vt:lpstr>
      <vt:lpstr>슬라이드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2020-12-05T00:38:41.000</dcterms:created>
  <dc:creator>Yu Saebyeol</dc:creator>
  <cp:lastModifiedBy>user</cp:lastModifiedBy>
  <dcterms:modified xsi:type="dcterms:W3CDTF">2022-04-04T23:33:18.816</dcterms:modified>
  <cp:revision>446</cp:revision>
  <dc:title>PowerPoint 프레젠테이션</dc:title>
  <cp:version>1000.0000.01</cp:version>
</cp:coreProperties>
</file>